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6" r:id="rId1"/>
  </p:sldMasterIdLst>
  <p:notesMasterIdLst>
    <p:notesMasterId r:id="rId19"/>
  </p:notesMasterIdLst>
  <p:handoutMasterIdLst>
    <p:handoutMasterId r:id="rId20"/>
  </p:handoutMasterIdLst>
  <p:sldIdLst>
    <p:sldId id="521" r:id="rId2"/>
    <p:sldId id="260" r:id="rId3"/>
    <p:sldId id="656" r:id="rId4"/>
    <p:sldId id="657" r:id="rId5"/>
    <p:sldId id="646" r:id="rId6"/>
    <p:sldId id="652" r:id="rId7"/>
    <p:sldId id="654" r:id="rId8"/>
    <p:sldId id="631" r:id="rId9"/>
    <p:sldId id="663" r:id="rId10"/>
    <p:sldId id="633" r:id="rId11"/>
    <p:sldId id="658" r:id="rId12"/>
    <p:sldId id="659" r:id="rId13"/>
    <p:sldId id="622" r:id="rId14"/>
    <p:sldId id="660" r:id="rId15"/>
    <p:sldId id="632" r:id="rId16"/>
    <p:sldId id="661" r:id="rId17"/>
    <p:sldId id="662" r:id="rId18"/>
  </p:sldIdLst>
  <p:sldSz cx="12190413" cy="6858000"/>
  <p:notesSz cx="9926638" cy="679767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6">
          <p15:clr>
            <a:srgbClr val="A4A3A4"/>
          </p15:clr>
        </p15:guide>
        <p15:guide id="2" orient="horz" pos="979">
          <p15:clr>
            <a:srgbClr val="A4A3A4"/>
          </p15:clr>
        </p15:guide>
        <p15:guide id="3" orient="horz" pos="3996">
          <p15:clr>
            <a:srgbClr val="A4A3A4"/>
          </p15:clr>
        </p15:guide>
        <p15:guide id="4" orient="horz" pos="870">
          <p15:clr>
            <a:srgbClr val="A4A3A4"/>
          </p15:clr>
        </p15:guide>
        <p15:guide id="5" orient="horz" pos="3589">
          <p15:clr>
            <a:srgbClr val="A4A3A4"/>
          </p15:clr>
        </p15:guide>
        <p15:guide id="6" pos="4969">
          <p15:clr>
            <a:srgbClr val="A4A3A4"/>
          </p15:clr>
        </p15:guide>
        <p15:guide id="7" pos="349">
          <p15:clr>
            <a:srgbClr val="A4A3A4"/>
          </p15:clr>
        </p15:guide>
        <p15:guide id="8" pos="1440">
          <p15:clr>
            <a:srgbClr val="A4A3A4"/>
          </p15:clr>
        </p15:guide>
        <p15:guide id="9" pos="1538">
          <p15:clr>
            <a:srgbClr val="A4A3A4"/>
          </p15:clr>
        </p15:guide>
        <p15:guide id="10" pos="2616">
          <p15:clr>
            <a:srgbClr val="A4A3A4"/>
          </p15:clr>
        </p15:guide>
        <p15:guide id="11" pos="2712">
          <p15:clr>
            <a:srgbClr val="A4A3A4"/>
          </p15:clr>
        </p15:guide>
        <p15:guide id="12" pos="3798">
          <p15:clr>
            <a:srgbClr val="A4A3A4"/>
          </p15:clr>
        </p15:guide>
        <p15:guide id="13" pos="3888">
          <p15:clr>
            <a:srgbClr val="A4A3A4"/>
          </p15:clr>
        </p15:guide>
        <p15:guide id="14" pos="5058">
          <p15:clr>
            <a:srgbClr val="A4A3A4"/>
          </p15:clr>
        </p15:guide>
        <p15:guide id="15" pos="6162">
          <p15:clr>
            <a:srgbClr val="A4A3A4"/>
          </p15:clr>
        </p15:guide>
        <p15:guide id="16" pos="6246">
          <p15:clr>
            <a:srgbClr val="A4A3A4"/>
          </p15:clr>
        </p15:guide>
        <p15:guide id="17" pos="7333">
          <p15:clr>
            <a:srgbClr val="A4A3A4"/>
          </p15:clr>
        </p15:guide>
        <p15:guide id="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3E31"/>
    <a:srgbClr val="00435E"/>
    <a:srgbClr val="FFC828"/>
    <a:srgbClr val="ADCFBA"/>
    <a:srgbClr val="BF9C81"/>
    <a:srgbClr val="C8C7B2"/>
    <a:srgbClr val="076471"/>
    <a:srgbClr val="88919F"/>
    <a:srgbClr val="141432"/>
    <a:srgbClr val="96B4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19" autoAdjust="0"/>
    <p:restoredTop sz="94595" autoAdjust="0"/>
  </p:normalViewPr>
  <p:slideViewPr>
    <p:cSldViewPr snapToGrid="0" snapToObjects="1" showGuides="1">
      <p:cViewPr varScale="1">
        <p:scale>
          <a:sx n="101" d="100"/>
          <a:sy n="101" d="100"/>
        </p:scale>
        <p:origin x="162" y="396"/>
      </p:cViewPr>
      <p:guideLst>
        <p:guide orient="horz" pos="276"/>
        <p:guide orient="horz" pos="979"/>
        <p:guide orient="horz" pos="3996"/>
        <p:guide orient="horz" pos="870"/>
        <p:guide orient="horz" pos="3589"/>
        <p:guide pos="4969"/>
        <p:guide pos="349"/>
        <p:guide pos="1440"/>
        <p:guide pos="1538"/>
        <p:guide pos="2616"/>
        <p:guide pos="2712"/>
        <p:guide pos="3798"/>
        <p:guide pos="3888"/>
        <p:guide pos="5058"/>
        <p:guide pos="6162"/>
        <p:guide pos="6246"/>
        <p:guide pos="7333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4" d="100"/>
          <a:sy n="64" d="100"/>
        </p:scale>
        <p:origin x="-2645" y="-82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A636B-339A-4D26-BD9F-0743507A8BA5}" type="datetimeFigureOut">
              <a:rPr lang="en-GB" smtClean="0"/>
              <a:t>31/03/2023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793D-0B98-4CFE-808E-33B35F5DF59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6690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09004-5A13-4E89-9C6B-5A51303EFF0C}" type="datetimeFigureOut">
              <a:rPr lang="en-GB" smtClean="0"/>
              <a:t>31/03/2023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51D94-5711-4DB0-8CD6-B7C0F68C992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5453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a-DK" dirty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/>
            <a:fld id="{5FAB424F-D8BF-46EA-A5FD-C262394B1A8B}" type="slidenum">
              <a:rPr lang="da-DK" sz="1200">
                <a:latin typeface="Calibri" pitchFamily="34" charset="0"/>
              </a:rPr>
              <a:pPr algn="r" defTabSz="914400"/>
              <a:t>1</a:t>
            </a:fld>
            <a:endParaRPr lang="da-DK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FEB9CCEF-7AB3-41F7-BFC7-34EBBE62B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6CBA84B9-04BB-413B-AE2B-E54A0ECF217B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854CE882-5FD9-4B9F-B15E-5F42C333152A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attedyr, svin, gnaver&#10;&#10;Automatisk genereret beskrivelse">
            <a:extLst>
              <a:ext uri="{FF2B5EF4-FFF2-40B4-BE49-F238E27FC236}">
                <a16:creationId xmlns:a16="http://schemas.microsoft.com/office/drawing/2014/main" id="{56994175-C07F-454E-BCD9-DC6D9271E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4"/>
          <a:stretch/>
        </p:blipFill>
        <p:spPr>
          <a:xfrm>
            <a:off x="-1" y="0"/>
            <a:ext cx="12190413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459EE7-6FDA-48BD-B92E-845FACA63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F7F2DE6-C0D5-405B-BCA9-1A8169B5FD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9DAEA83-FF29-432A-B910-1DD7DE59A69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90C7A62-4FA1-4CDD-9F77-D62CE596A62E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2823650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ko, kvæg, pattedyr, hvid&#10;&#10;Automatisk genereret beskrivelse">
            <a:extLst>
              <a:ext uri="{FF2B5EF4-FFF2-40B4-BE49-F238E27FC236}">
                <a16:creationId xmlns:a16="http://schemas.microsoft.com/office/drawing/2014/main" id="{CAC61E14-1DA9-480B-B20A-3457A3F771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6"/>
          <a:stretch/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C00161-39CE-425B-BBF1-A04CDFCA6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BB885F5-4AD8-4EB9-8743-FDB25A90E7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E443B1B-03E7-41CE-8608-665D7F28966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7F5946F-C8CE-4C7F-985F-898A3E2A3E1D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88705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Solid grøn farve samt baggrundbillede - tekst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8131F5D-0F49-45AA-9C86-6BEAFC033E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A13C3F9C-E768-4B43-A473-7B2B3548C118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35665D-40FF-4C8F-A164-622585614F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5836" y="2770030"/>
            <a:ext cx="8435922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lang="da-DK" sz="32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noProof="0" dirty="0"/>
              <a:t>KLIK FOR AT TILFØJE TITEL PÅ OPLÆG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917192D-52B3-447D-95AD-B8EC062384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45836" y="3237858"/>
            <a:ext cx="7351712" cy="527211"/>
          </a:xfrm>
        </p:spPr>
        <p:txBody>
          <a:bodyPr/>
          <a:lstStyle>
            <a:lvl1pPr marL="0" indent="0">
              <a:buNone/>
              <a:defRPr lang="da-DK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9197730-2C90-40F3-A881-077E8DD1C9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836" y="3804054"/>
            <a:ext cx="4477255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36832DA-C516-42AE-AF0C-6253CE7AC23D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FFFBB3BC-849F-4139-8B0E-B0457208E4C7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FC6B6C9D-4094-41A4-B37D-3008C755D4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Solid grøn farve - tekst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1650DC1-9C43-451D-9ED4-464F655DDE4D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5836" y="2758978"/>
            <a:ext cx="8435922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lang="da-DK" sz="32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noProof="0" dirty="0"/>
              <a:t>KLIK FOR AT TILFØJE TITEL PÅ OPLÆG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3045836" y="3237858"/>
            <a:ext cx="7351712" cy="527211"/>
          </a:xfrm>
        </p:spPr>
        <p:txBody>
          <a:bodyPr/>
          <a:lstStyle>
            <a:lvl1pPr marL="0" indent="0">
              <a:buNone/>
              <a:defRPr lang="da-DK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6EF2070-ADDA-40DF-9983-343CEA397D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836" y="3804054"/>
            <a:ext cx="4477255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7" name="Pladsholder til billede 7">
            <a:extLst>
              <a:ext uri="{FF2B5EF4-FFF2-40B4-BE49-F238E27FC236}">
                <a16:creationId xmlns:a16="http://schemas.microsoft.com/office/drawing/2014/main" id="{7A8B1FD9-D599-4F13-9FDC-F372219E5229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A3FA53E7-63DA-4E94-92F7-EC13B8B90751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F204366-9A6F-4A09-9979-8093799E4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6ECF-3192-DC4B-B1E4-B2022DC1CFC2}" type="datetime1">
              <a:rPr lang="da-DK" noProof="0" smtClean="0"/>
              <a:t>31-03-2023</a:t>
            </a:fld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4600575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6FF8B5DA-E637-4B42-9C89-91D29CC7D95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5327646" y="1549398"/>
            <a:ext cx="4600575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billede (høj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C22AC67-55FF-1748-A744-68C60D57CAD9}" type="datetime1">
              <a:rPr lang="da-DK" smtClean="0"/>
              <a:t>31-03-2023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B1FCB700-9F45-4E87-9AD5-ACD22546B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29403" y="1549399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6" name="Content Placeholder 6">
            <a:extLst>
              <a:ext uri="{FF2B5EF4-FFF2-40B4-BE49-F238E27FC236}">
                <a16:creationId xmlns:a16="http://schemas.microsoft.com/office/drawing/2014/main" id="{5398BC95-60A2-4CE3-9B09-AA75E501B73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42925" y="1549399"/>
            <a:ext cx="729625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bille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2BFC3C4-8975-AE4F-91B9-596060FB9B74}" type="datetime1">
              <a:rPr lang="da-DK" smtClean="0"/>
              <a:t>31-03-2023</a:t>
            </a:fld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A491278A-BA3F-4CE9-9525-A14D37941C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7843" y="1549397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7FF69D0E-5070-4381-A70B-3D1509BBCA31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466080" y="1549398"/>
            <a:ext cx="729625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878D-0872-7E4B-9B68-F89B08C94C40}" type="datetime1">
              <a:rPr lang="da-DK" noProof="0" smtClean="0"/>
              <a:t>31-03-2023</a:t>
            </a:fld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ledecollage -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0" y="1549400"/>
            <a:ext cx="4664510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4664508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5232400" y="1549400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232400" y="3623205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lede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2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4258734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4258734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7948949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7948949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31-03-2023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11104642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400"/>
            </a:lvl2pPr>
            <a:lvl3pPr>
              <a:spcAft>
                <a:spcPts val="600"/>
              </a:spcAft>
              <a:defRPr sz="20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31-03-2023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501128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7"/>
          <p:cNvSpPr>
            <a:spLocks noGrp="1"/>
          </p:cNvSpPr>
          <p:nvPr>
            <p:ph type="pic" sz="quarter" idx="14" hasCustomPrompt="1"/>
          </p:nvPr>
        </p:nvSpPr>
        <p:spPr>
          <a:xfrm>
            <a:off x="380428" y="5676077"/>
            <a:ext cx="3314824" cy="117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11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LD-logo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3791250" y="5676077"/>
            <a:ext cx="2563152" cy="98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1100" kern="1200" baseline="0" noProof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</a:t>
            </a:r>
            <a:r>
              <a:rPr lang="da-DK" noProof="0" dirty="0" err="1"/>
              <a:t>gudp</a:t>
            </a:r>
            <a:r>
              <a:rPr lang="da-DK" noProof="0" dirty="0"/>
              <a:t>-logo </a:t>
            </a:r>
            <a:br>
              <a:rPr lang="da-DK" noProof="0" dirty="0"/>
            </a:br>
            <a:r>
              <a:rPr lang="da-DK" noProof="0" dirty="0"/>
              <a:t>eller fond-logo </a:t>
            </a:r>
            <a:r>
              <a:rPr lang="da-DK" noProof="0" dirty="0" err="1"/>
              <a:t>herQ</a:t>
            </a:r>
            <a:r>
              <a:rPr lang="da-DK" noProof="0" dirty="0"/>
              <a:t>:\</a:t>
            </a:r>
            <a:r>
              <a:rPr lang="da-DK" noProof="0" dirty="0" err="1"/>
              <a:t>SEGES_Visuel_identitet</a:t>
            </a:r>
            <a:r>
              <a:rPr lang="da-DK" noProof="0" dirty="0"/>
              <a:t>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8" hasCustomPrompt="1"/>
          </p:nvPr>
        </p:nvSpPr>
        <p:spPr>
          <a:xfrm>
            <a:off x="6441409" y="5676077"/>
            <a:ext cx="2563152" cy="98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1100" kern="1200" baseline="0" noProof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</a:t>
            </a:r>
            <a:r>
              <a:rPr lang="da-DK" noProof="0" dirty="0" err="1"/>
              <a:t>gudp</a:t>
            </a:r>
            <a:r>
              <a:rPr lang="da-DK" noProof="0" dirty="0"/>
              <a:t>-logo </a:t>
            </a:r>
            <a:br>
              <a:rPr lang="da-DK" noProof="0" dirty="0"/>
            </a:br>
            <a:r>
              <a:rPr lang="da-DK" noProof="0" dirty="0"/>
              <a:t>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7" name="Titel 1"/>
          <p:cNvSpPr>
            <a:spLocks noGrp="1"/>
          </p:cNvSpPr>
          <p:nvPr>
            <p:ph type="ctrTitle" hasCustomPrompt="1"/>
          </p:nvPr>
        </p:nvSpPr>
        <p:spPr>
          <a:xfrm>
            <a:off x="380428" y="4090646"/>
            <a:ext cx="10260131" cy="850522"/>
          </a:xfrm>
        </p:spPr>
        <p:txBody>
          <a:bodyPr anchor="ctr">
            <a:normAutofit/>
          </a:bodyPr>
          <a:lstStyle>
            <a:lvl1pPr algn="l">
              <a:defRPr sz="2400" b="1" i="0" cap="all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da-DK" dirty="0"/>
              <a:t>Klik for at tilføje tekst</a:t>
            </a:r>
          </a:p>
        </p:txBody>
      </p:sp>
      <p:sp>
        <p:nvSpPr>
          <p:cNvPr id="18" name="Pladsholder til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376791" y="4999603"/>
            <a:ext cx="8598361" cy="67814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1" baseline="0">
                <a:solidFill>
                  <a:schemeClr val="tx2"/>
                </a:solidFill>
              </a:defRPr>
            </a:lvl1pPr>
            <a:lvl2pPr marL="431800" indent="0">
              <a:buNone/>
              <a:defRPr/>
            </a:lvl2pPr>
          </a:lstStyle>
          <a:p>
            <a:pPr lvl="0"/>
            <a:r>
              <a:rPr lang="da-DK" dirty="0"/>
              <a:t>Klik for at tilføje forfatter og afdeling</a:t>
            </a:r>
          </a:p>
        </p:txBody>
      </p:sp>
      <p:sp>
        <p:nvSpPr>
          <p:cNvPr id="20" name="Pladsholder til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9167148" y="4999603"/>
            <a:ext cx="2772274" cy="676474"/>
          </a:xfrm>
        </p:spPr>
        <p:txBody>
          <a:bodyPr anchor="ctr">
            <a:no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31800" indent="0">
              <a:buNone/>
              <a:defRPr/>
            </a:lvl2pPr>
          </a:lstStyle>
          <a:p>
            <a:pPr lvl="0"/>
            <a:r>
              <a:rPr lang="da-DK" dirty="0"/>
              <a:t>Klik for at tilføje sted og dato</a:t>
            </a:r>
          </a:p>
        </p:txBody>
      </p:sp>
      <p:pic>
        <p:nvPicPr>
          <p:cNvPr id="10" name="Billede 9" descr="Seges_logo_RG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69394" y="6240364"/>
            <a:ext cx="2285702" cy="388739"/>
          </a:xfrm>
          <a:prstGeom prst="rect">
            <a:avLst/>
          </a:prstGeom>
        </p:spPr>
      </p:pic>
      <p:pic>
        <p:nvPicPr>
          <p:cNvPr id="3075" name="Picture 3" descr="C:\Users\akm\Dropbox\Power Point\SEGES\pptforside_m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7029"/>
            <a:ext cx="12190413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94717"/>
      </p:ext>
    </p:extLst>
  </p:cSld>
  <p:clrMapOvr>
    <a:masterClrMapping/>
  </p:clrMapOvr>
  <p:transition spd="med">
    <p:fade/>
  </p:transition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el og indhold - logo+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A64DCF-9E8F-4C50-9914-5300485D61E2}" type="datetime2">
              <a:rPr lang="da-DK" smtClean="0"/>
              <a:pPr>
                <a:defRPr/>
              </a:pPr>
              <a:t>31. marts 2023</a:t>
            </a:fld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‹nr.›</a:t>
            </a:fld>
            <a:r>
              <a:rPr lang="da-DK">
                <a:solidFill>
                  <a:schemeClr val="bg1"/>
                </a:solidFill>
              </a:rPr>
              <a:t>...</a:t>
            </a:r>
            <a:r>
              <a:rPr lang="da-DK"/>
              <a:t>|</a:t>
            </a:r>
            <a:endParaRPr lang="da-DK" dirty="0"/>
          </a:p>
        </p:txBody>
      </p:sp>
      <p:sp>
        <p:nvSpPr>
          <p:cNvPr id="8" name="Pladsholder til indhold 7"/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2459130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Indsæt valgfrit billede og logo - Neg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 eller træk billedet ind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151542C-D8FC-4DF6-B231-353868BC92D3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4BBED94B-CFEE-49E6-A62E-41C788825A1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BF42C7A-6E59-480F-B7C6-B03C2965BE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2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  <a:solidFill>
            <a:schemeClr val="accent2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</p:spTree>
    <p:extLst>
      <p:ext uri="{BB962C8B-B14F-4D97-AF65-F5344CB8AC3E}">
        <p14:creationId xmlns:p14="http://schemas.microsoft.com/office/powerpoint/2010/main" val="3375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Indsæt valgfrit billede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 eller træk billedet ind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151542C-D8FC-4DF6-B231-353868BC92D3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4BBED94B-CFEE-49E6-A62E-41C788825A1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BF42C7A-6E59-480F-B7C6-B03C2965BE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2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  <a:solidFill>
            <a:schemeClr val="accent2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</p:spTree>
    <p:extLst>
      <p:ext uri="{BB962C8B-B14F-4D97-AF65-F5344CB8AC3E}">
        <p14:creationId xmlns:p14="http://schemas.microsoft.com/office/powerpoint/2010/main" val="284374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udendørs, græs, jord, parkeret&#10;&#10;Automatisk genereret beskrivelse">
            <a:extLst>
              <a:ext uri="{FF2B5EF4-FFF2-40B4-BE49-F238E27FC236}">
                <a16:creationId xmlns:a16="http://schemas.microsoft.com/office/drawing/2014/main" id="{F76398C3-1F56-4B90-AF71-D637EAB4D8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0"/>
          <a:stretch/>
        </p:blipFill>
        <p:spPr>
          <a:xfrm>
            <a:off x="0" y="-1"/>
            <a:ext cx="12190413" cy="6858001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860FFEE-A2AC-43D7-897C-D130B8C41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FAD0AD5-FBF2-44C0-B15E-F1EB61BB8D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582E648-2E97-4B76-AD8D-C4772A1EC8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C30FB38-11DF-4F05-A11A-FE50F96E1A16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798670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person&#10;&#10;Automatisk genereret beskrivelse">
            <a:extLst>
              <a:ext uri="{FF2B5EF4-FFF2-40B4-BE49-F238E27FC236}">
                <a16:creationId xmlns:a16="http://schemas.microsoft.com/office/drawing/2014/main" id="{BADF78D2-6A89-4551-A31F-A8BAD8412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0"/>
          <a:stretch/>
        </p:blipFill>
        <p:spPr>
          <a:xfrm>
            <a:off x="0" y="-1"/>
            <a:ext cx="12190413" cy="6858001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0DBC7E-45A1-45B7-88BC-014A2269D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82EB2A7-9407-4EF7-8A78-38A0ADAA0F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C5A0169-CD00-4F6A-AE4D-64B34F5E0BD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D111AF64-927D-4EFC-820D-6F48BF3585E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3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33582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græs&#10;&#10;Automatisk genereret beskrivelse">
            <a:extLst>
              <a:ext uri="{FF2B5EF4-FFF2-40B4-BE49-F238E27FC236}">
                <a16:creationId xmlns:a16="http://schemas.microsoft.com/office/drawing/2014/main" id="{60E81C7A-E36D-4636-A092-01F47D505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0"/>
          <a:stretch/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6834E11-498C-4198-A032-ED14BDD91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5292C3B-D5F0-45FD-950E-7BF90855BA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F798D23-BE42-4BA5-8D89-2452CD4B11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2693AC7A-DA7F-441C-AA4A-80123F4E87BB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92820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himmel, udendørs, græs, natur&#10;&#10;Automatisk genereret beskrivelse">
            <a:extLst>
              <a:ext uri="{FF2B5EF4-FFF2-40B4-BE49-F238E27FC236}">
                <a16:creationId xmlns:a16="http://schemas.microsoft.com/office/drawing/2014/main" id="{D532DDA4-1499-4A71-98F1-A9BC65065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"/>
            <a:ext cx="12190413" cy="685368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rgbClr val="4B3E3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B585EC9-7D25-4075-BFFF-B2585D0CE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4DC2986-95FE-4857-8AA5-D37D9525C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0CDBDF5-5D80-41DE-B0F6-6EF232DC8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64D6715-5AD4-49FA-8D81-C0C810D491C5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802224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mand, person&#10;&#10;Automatisk genereret beskrivelse">
            <a:extLst>
              <a:ext uri="{FF2B5EF4-FFF2-40B4-BE49-F238E27FC236}">
                <a16:creationId xmlns:a16="http://schemas.microsoft.com/office/drawing/2014/main" id="{9D40A8E7-2C0E-48B1-925E-926D41F461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6"/>
          <a:stretch/>
        </p:blipFill>
        <p:spPr>
          <a:xfrm>
            <a:off x="0" y="-1"/>
            <a:ext cx="12190413" cy="7002031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52A3C5-DD60-4F5B-A4C6-E3C5DD3F5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7B93E016-FF5B-4C50-B8A0-EB349FFDE4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9C20E4B-5B66-4361-8474-9B798A3939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DF75E051-4135-4F6B-928B-46DBF4216DCA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46211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792" y="392885"/>
            <a:ext cx="9858808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25" y="1549399"/>
            <a:ext cx="11104642" cy="4148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8600" y="452084"/>
            <a:ext cx="1012824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1C94F387-72AF-7F46-9F62-3BEE8B63B887}" type="datetime1">
              <a:rPr lang="da-DK" smtClean="0"/>
              <a:pPr/>
              <a:t>31-03-2023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1424" y="452085"/>
            <a:ext cx="246143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A28E9EC-BC9A-4D03-A0B6-399FCB73B805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118" y="6028696"/>
            <a:ext cx="857484" cy="35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3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33" r:id="rId2"/>
    <p:sldLayoutId id="2147483750" r:id="rId3"/>
    <p:sldLayoutId id="214748375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30" r:id="rId12"/>
    <p:sldLayoutId id="2147483729" r:id="rId13"/>
    <p:sldLayoutId id="2147483734" r:id="rId14"/>
    <p:sldLayoutId id="2147483735" r:id="rId15"/>
    <p:sldLayoutId id="2147483736" r:id="rId16"/>
    <p:sldLayoutId id="2147483737" r:id="rId17"/>
    <p:sldLayoutId id="2147483739" r:id="rId18"/>
    <p:sldLayoutId id="2147483740" r:id="rId19"/>
    <p:sldLayoutId id="2147483741" r:id="rId20"/>
    <p:sldLayoutId id="2147483752" r:id="rId21"/>
    <p:sldLayoutId id="2147483753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600"/>
        </a:spcAft>
        <a:buFont typeface="Arial"/>
        <a:buChar char="•"/>
        <a:defRPr sz="24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2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0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landbrugsindberetning.dk/" TargetMode="Externa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3"/>
          <p:cNvSpPr txBox="1">
            <a:spLocks/>
          </p:cNvSpPr>
          <p:nvPr/>
        </p:nvSpPr>
        <p:spPr bwMode="auto">
          <a:xfrm>
            <a:off x="-1480058" y="-34183"/>
            <a:ext cx="10085033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i="0" kern="1200" cap="all" baseline="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da-DK" sz="4000" dirty="0">
                <a:solidFill>
                  <a:schemeClr val="accent1"/>
                </a:solidFill>
              </a:rPr>
              <a:t>Dansk ride forbund</a:t>
            </a:r>
          </a:p>
          <a:p>
            <a:pPr algn="ctr"/>
            <a:r>
              <a:rPr lang="da-DK" dirty="0">
                <a:solidFill>
                  <a:schemeClr val="accent1"/>
                </a:solidFill>
              </a:rPr>
              <a:t>Repræsentantskabsmøde 1. april 2023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7853FAA-3DF6-4A9D-B2C3-8C2B9CC9D4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304" y="5521911"/>
            <a:ext cx="2008129" cy="840789"/>
          </a:xfrm>
          <a:prstGeom prst="rect">
            <a:avLst/>
          </a:prstGeom>
        </p:spPr>
      </p:pic>
      <p:sp>
        <p:nvSpPr>
          <p:cNvPr id="5" name="Titel 13">
            <a:extLst>
              <a:ext uri="{FF2B5EF4-FFF2-40B4-BE49-F238E27FC236}">
                <a16:creationId xmlns:a16="http://schemas.microsoft.com/office/drawing/2014/main" id="{61BA1461-A691-0677-ACA6-BDA063CBB919}"/>
              </a:ext>
            </a:extLst>
          </p:cNvPr>
          <p:cNvSpPr txBox="1">
            <a:spLocks/>
          </p:cNvSpPr>
          <p:nvPr/>
        </p:nvSpPr>
        <p:spPr bwMode="auto">
          <a:xfrm>
            <a:off x="888097" y="3015004"/>
            <a:ext cx="10085033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i="0" kern="1200" cap="all" baseline="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da-DK" sz="3600" dirty="0">
                <a:solidFill>
                  <a:schemeClr val="accent1"/>
                </a:solidFill>
              </a:rPr>
              <a:t>Dyresundhedsloven</a:t>
            </a:r>
          </a:p>
          <a:p>
            <a:pPr algn="ctr"/>
            <a:r>
              <a:rPr lang="da-DK" sz="3600" dirty="0">
                <a:solidFill>
                  <a:schemeClr val="accent1"/>
                </a:solidFill>
              </a:rPr>
              <a:t>CHR, TRACES og konsumudelukkelse</a:t>
            </a:r>
          </a:p>
        </p:txBody>
      </p:sp>
      <p:sp>
        <p:nvSpPr>
          <p:cNvPr id="11" name="Titel 13">
            <a:extLst>
              <a:ext uri="{FF2B5EF4-FFF2-40B4-BE49-F238E27FC236}">
                <a16:creationId xmlns:a16="http://schemas.microsoft.com/office/drawing/2014/main" id="{986D597A-FE76-1725-0D7B-AB10ECCD864D}"/>
              </a:ext>
            </a:extLst>
          </p:cNvPr>
          <p:cNvSpPr txBox="1">
            <a:spLocks/>
          </p:cNvSpPr>
          <p:nvPr/>
        </p:nvSpPr>
        <p:spPr bwMode="auto">
          <a:xfrm>
            <a:off x="2833881" y="3984591"/>
            <a:ext cx="652265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i="0" kern="1200" cap="all" baseline="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da-DK" sz="1800" cap="none" dirty="0">
                <a:solidFill>
                  <a:schemeClr val="accent1"/>
                </a:solidFill>
              </a:rPr>
              <a:t>Maiken Holm, Stambogsfører, SEGES</a:t>
            </a:r>
          </a:p>
        </p:txBody>
      </p:sp>
    </p:spTree>
    <p:extLst>
      <p:ext uri="{BB962C8B-B14F-4D97-AF65-F5344CB8AC3E}">
        <p14:creationId xmlns:p14="http://schemas.microsoft.com/office/powerpoint/2010/main" val="314846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FLYTNING AF HESTE OVER GRÆNSER</a:t>
            </a:r>
            <a:br>
              <a:rPr lang="da-DK" dirty="0"/>
            </a:br>
            <a:r>
              <a:rPr lang="da-DK" dirty="0"/>
              <a:t>- TRACES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2"/>
          </p:nvPr>
        </p:nvSpPr>
        <p:spPr>
          <a:xfrm>
            <a:off x="1470332" y="1497408"/>
            <a:ext cx="9858807" cy="5243338"/>
          </a:xfrm>
        </p:spPr>
        <p:txBody>
          <a:bodyPr>
            <a:normAutofit/>
          </a:bodyPr>
          <a:lstStyle/>
          <a:p>
            <a:r>
              <a:rPr lang="da-DK" sz="1800" dirty="0"/>
              <a:t>Tidligere: Krav om TRACES sundhedscertifikat for uregistrerede heste – registrerede heste udførtes m/sundhedsdokument</a:t>
            </a:r>
          </a:p>
          <a:p>
            <a:endParaRPr lang="da-DK" sz="1800" dirty="0"/>
          </a:p>
          <a:p>
            <a:r>
              <a:rPr lang="da-DK" sz="1800" dirty="0"/>
              <a:t>Fra 17. oktober 21 indførtes krav om TRACES v. flytning – også for registrerede heste</a:t>
            </a:r>
          </a:p>
          <a:p>
            <a:pPr lvl="4"/>
            <a:r>
              <a:rPr lang="da-DK" dirty="0"/>
              <a:t>Indregistrering i TRACES </a:t>
            </a:r>
          </a:p>
          <a:p>
            <a:pPr lvl="5"/>
            <a:r>
              <a:rPr lang="da-DK" sz="1800" dirty="0"/>
              <a:t>Embedsdyrlægen kan varetage registreringen (TRACES hotline)</a:t>
            </a:r>
          </a:p>
          <a:p>
            <a:pPr lvl="5"/>
            <a:r>
              <a:rPr lang="da-DK" sz="1800" dirty="0"/>
              <a:t>Udsyn af hesten: Opstartsgebyr (583,-) samt betaling pr. kvarter (499,-)</a:t>
            </a:r>
          </a:p>
          <a:p>
            <a:pPr marL="2286000" lvl="5" indent="0">
              <a:buNone/>
            </a:pPr>
            <a:endParaRPr lang="da-DK" sz="1800" dirty="0"/>
          </a:p>
          <a:p>
            <a:r>
              <a:rPr lang="da-DK" sz="1800" dirty="0"/>
              <a:t>Hvordan holdes omkostningerne nede?</a:t>
            </a:r>
          </a:p>
          <a:p>
            <a:pPr lvl="4"/>
            <a:r>
              <a:rPr lang="da-DK" dirty="0"/>
              <a:t>Hesteejeren klarer selv registreringen</a:t>
            </a:r>
          </a:p>
          <a:p>
            <a:pPr lvl="6"/>
            <a:r>
              <a:rPr lang="da-DK" sz="1800" dirty="0"/>
              <a:t>Tastning i TRACES på forhånd</a:t>
            </a:r>
          </a:p>
          <a:p>
            <a:pPr marL="0" indent="0">
              <a:buNone/>
            </a:pPr>
            <a:endParaRPr lang="da-DK" sz="1800" dirty="0"/>
          </a:p>
          <a:p>
            <a:r>
              <a:rPr lang="da-DK" sz="1800" dirty="0"/>
              <a:t>Besætningen hvorfra hesten rejser skal være registreret i CHR</a:t>
            </a:r>
          </a:p>
          <a:p>
            <a:pPr marL="0" indent="0">
              <a:buNone/>
            </a:pPr>
            <a:endParaRPr lang="da-DK" sz="1800" dirty="0"/>
          </a:p>
          <a:p>
            <a:r>
              <a:rPr lang="da-DK" sz="1800" dirty="0"/>
              <a:t>God hjælp fra TRACES Hotline</a:t>
            </a:r>
            <a:endParaRPr lang="da-DK" sz="1400" dirty="0"/>
          </a:p>
          <a:p>
            <a:pPr marL="0" indent="0">
              <a:buNone/>
            </a:pPr>
            <a:endParaRPr lang="da-DK" sz="1400" dirty="0"/>
          </a:p>
          <a:p>
            <a:pPr marL="0" indent="0">
              <a:buNone/>
            </a:pPr>
            <a:endParaRPr lang="da-DK" sz="1400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026" name="Picture 2" descr="Covid19- opdatering: Hvordan forholder vi os i hesteavlen?">
            <a:extLst>
              <a:ext uri="{FF2B5EF4-FFF2-40B4-BE49-F238E27FC236}">
                <a16:creationId xmlns:a16="http://schemas.microsoft.com/office/drawing/2014/main" id="{F82A96C6-0404-4D1B-AE8D-D244BA8B7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r="14678" b="22121"/>
          <a:stretch/>
        </p:blipFill>
        <p:spPr bwMode="auto">
          <a:xfrm>
            <a:off x="8080060" y="0"/>
            <a:ext cx="4110353" cy="1473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55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UNDTAGELSER TIL KRAV OM TRACES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2"/>
          </p:nvPr>
        </p:nvSpPr>
        <p:spPr>
          <a:xfrm>
            <a:off x="529792" y="1208159"/>
            <a:ext cx="9858807" cy="5243338"/>
          </a:xfrm>
        </p:spPr>
        <p:txBody>
          <a:bodyPr>
            <a:noAutofit/>
          </a:bodyPr>
          <a:lstStyle/>
          <a:p>
            <a:r>
              <a:rPr lang="da-DK" sz="1800" dirty="0">
                <a:latin typeface="+mj-lt"/>
              </a:rPr>
              <a:t>Føl under 6 </a:t>
            </a:r>
            <a:r>
              <a:rPr lang="da-DK" sz="1800" dirty="0" err="1">
                <a:latin typeface="+mj-lt"/>
              </a:rPr>
              <a:t>mdr</a:t>
            </a:r>
            <a:r>
              <a:rPr lang="da-DK" sz="1800" dirty="0">
                <a:latin typeface="+mj-lt"/>
              </a:rPr>
              <a:t> ved mors side </a:t>
            </a:r>
            <a:r>
              <a:rPr lang="da-DK" sz="1800" dirty="0">
                <a:latin typeface="+mj-lt"/>
                <a:sym typeface="Wingdings" panose="05000000000000000000" pitchFamily="2" charset="2"/>
              </a:rPr>
              <a:t> skal være chipmærkede</a:t>
            </a:r>
          </a:p>
          <a:p>
            <a:endParaRPr lang="da-DK" sz="1800" dirty="0">
              <a:latin typeface="+mj-lt"/>
              <a:sym typeface="Wingdings" panose="05000000000000000000" pitchFamily="2" charset="2"/>
            </a:endParaRPr>
          </a:p>
          <a:p>
            <a:r>
              <a:rPr lang="da-DK" sz="1800" dirty="0">
                <a:latin typeface="+mj-lt"/>
              </a:rPr>
              <a:t>Nordisk aftale vedr. arrangementer (stævner, skuer, væddeløb etc.) </a:t>
            </a:r>
          </a:p>
          <a:p>
            <a:pPr lvl="2"/>
            <a:r>
              <a:rPr lang="da-DK" sz="1600" dirty="0">
                <a:latin typeface="+mj-lt"/>
              </a:rPr>
              <a:t>Består i praksis stadig, men er under genforhandling</a:t>
            </a:r>
          </a:p>
          <a:p>
            <a:pPr lvl="2"/>
            <a:r>
              <a:rPr lang="da-DK" sz="1600" dirty="0">
                <a:latin typeface="+mj-lt"/>
              </a:rPr>
              <a:t>Ikke mulighed for bilaterale aftaler</a:t>
            </a:r>
          </a:p>
          <a:p>
            <a:r>
              <a:rPr lang="da-DK" sz="1800" dirty="0">
                <a:latin typeface="+mj-lt"/>
              </a:rPr>
              <a:t>Grænselandsaftale (DK/DEU)</a:t>
            </a:r>
          </a:p>
          <a:p>
            <a:pPr lvl="1"/>
            <a:r>
              <a:rPr lang="da-DK" sz="1600" dirty="0">
                <a:latin typeface="+mj-lt"/>
              </a:rPr>
              <a:t>er genforhandlet</a:t>
            </a:r>
          </a:p>
          <a:p>
            <a:pPr lvl="2"/>
            <a:r>
              <a:rPr lang="da-DK" sz="1600" dirty="0">
                <a:latin typeface="+mj-lt"/>
              </a:rPr>
              <a:t>begrænset til </a:t>
            </a:r>
            <a:r>
              <a:rPr lang="da-DK" sz="1600" dirty="0" err="1">
                <a:latin typeface="+mj-lt"/>
              </a:rPr>
              <a:t>Schleswig</a:t>
            </a:r>
            <a:r>
              <a:rPr lang="da-DK" sz="1600" dirty="0">
                <a:latin typeface="+mj-lt"/>
              </a:rPr>
              <a:t>/Holsten på den tyske side og en række kommuner nær grænsen på den danske side</a:t>
            </a:r>
          </a:p>
          <a:p>
            <a:pPr lvl="1"/>
            <a:r>
              <a:rPr lang="da-DK" sz="1600" dirty="0">
                <a:latin typeface="+mj-lt"/>
              </a:rPr>
              <a:t>gælder til følgende formål og med disse hjemrejsetidspunkter:</a:t>
            </a:r>
          </a:p>
          <a:p>
            <a:pPr lvl="3">
              <a:buFont typeface="+mj-lt"/>
              <a:buAutoNum type="arabicPeriod"/>
            </a:pPr>
            <a:r>
              <a:rPr lang="da-DK" sz="1400" b="0" i="0" dirty="0">
                <a:solidFill>
                  <a:srgbClr val="000000"/>
                </a:solidFill>
                <a:effectLst/>
                <a:latin typeface="+mj-lt"/>
              </a:rPr>
              <a:t>rekreative udfoldelser – på den samme dag som afsendelsesdagen.</a:t>
            </a:r>
          </a:p>
          <a:p>
            <a:pPr lvl="3">
              <a:buFont typeface="+mj-lt"/>
              <a:buAutoNum type="arabicPeriod"/>
            </a:pPr>
            <a:r>
              <a:rPr lang="da-DK" sz="1400" b="0" i="0" dirty="0">
                <a:solidFill>
                  <a:srgbClr val="000000"/>
                </a:solidFill>
                <a:effectLst/>
                <a:latin typeface="+mj-lt"/>
              </a:rPr>
              <a:t>udstillinger, sportsbegivenheder, kulturelle arrangementer eller lignende arrangementer (inklusiv træning til sådanne arrangementer) – indenfor 5 dage før og efter arrangementet.</a:t>
            </a:r>
          </a:p>
          <a:p>
            <a:pPr lvl="3">
              <a:buFont typeface="+mj-lt"/>
              <a:buAutoNum type="arabicPeriod"/>
            </a:pPr>
            <a:r>
              <a:rPr lang="da-DK" sz="1400" b="0" i="0" dirty="0">
                <a:solidFill>
                  <a:srgbClr val="000000"/>
                </a:solidFill>
                <a:effectLst/>
                <a:latin typeface="+mj-lt"/>
              </a:rPr>
              <a:t>græsning​ – indenfor 30 dage efter afsendelsen.</a:t>
            </a:r>
          </a:p>
          <a:p>
            <a:pPr lvl="3">
              <a:buFont typeface="+mj-lt"/>
              <a:buAutoNum type="arabicPeriod"/>
            </a:pPr>
            <a:r>
              <a:rPr lang="da-DK" sz="1400" b="0" i="0" dirty="0">
                <a:solidFill>
                  <a:srgbClr val="000000"/>
                </a:solidFill>
                <a:effectLst/>
                <a:latin typeface="+mj-lt"/>
              </a:rPr>
              <a:t>arbejde – indenfor 10 dage efter afsendelsen.</a:t>
            </a:r>
          </a:p>
          <a:p>
            <a:pPr lvl="1"/>
            <a:r>
              <a:rPr lang="da-DK" sz="1600" dirty="0">
                <a:latin typeface="+mj-lt"/>
              </a:rPr>
              <a:t>b</a:t>
            </a:r>
            <a:r>
              <a:rPr lang="da-DK" sz="1800" dirty="0">
                <a:latin typeface="+mj-lt"/>
              </a:rPr>
              <a:t>etinges af at bedriften hvor hesten sædvanligvis holdes er listet hos FVST som bruger af grænseaftalen</a:t>
            </a:r>
          </a:p>
          <a:p>
            <a:pPr lvl="2"/>
            <a:r>
              <a:rPr lang="da-DK" sz="1600" dirty="0">
                <a:latin typeface="+mj-lt"/>
              </a:rPr>
              <a:t>en </a:t>
            </a:r>
            <a:r>
              <a:rPr lang="da-DK" sz="1600" dirty="0" err="1">
                <a:latin typeface="+mj-lt"/>
              </a:rPr>
              <a:t>listning</a:t>
            </a:r>
            <a:r>
              <a:rPr lang="da-DK" sz="1600" dirty="0">
                <a:latin typeface="+mj-lt"/>
              </a:rPr>
              <a:t> medfører kontrolbesøg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 descr="Et billede, der indeholder bygning, udendørs, brun, stående&#10;&#10;Automatisk genereret beskrivelse">
            <a:extLst>
              <a:ext uri="{FF2B5EF4-FFF2-40B4-BE49-F238E27FC236}">
                <a16:creationId xmlns:a16="http://schemas.microsoft.com/office/drawing/2014/main" id="{E0DBC158-6AEB-567B-8852-68F381230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104" y="74112"/>
            <a:ext cx="3054309" cy="203911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0528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SUNDHEDSCERTIFIKATETS GYLDIGHED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2"/>
          </p:nvPr>
        </p:nvSpPr>
        <p:spPr>
          <a:xfrm>
            <a:off x="529792" y="1208159"/>
            <a:ext cx="9858807" cy="5243338"/>
          </a:xfrm>
        </p:spPr>
        <p:txBody>
          <a:bodyPr>
            <a:noAutofit/>
          </a:bodyPr>
          <a:lstStyle/>
          <a:p>
            <a:r>
              <a:rPr lang="da-DK" sz="1800" dirty="0">
                <a:latin typeface="+mj-lt"/>
              </a:rPr>
              <a:t>TRACES certifikat er som udgangspunkt gyldigt i 10 dage og kun til én rejse</a:t>
            </a:r>
          </a:p>
          <a:p>
            <a:pPr lvl="1"/>
            <a:r>
              <a:rPr lang="da-DK" sz="1600" dirty="0">
                <a:latin typeface="+mj-lt"/>
              </a:rPr>
              <a:t>Skal hesten flyttes hjem igen kræves nyt certifikat udstedt i afrejseland</a:t>
            </a:r>
          </a:p>
          <a:p>
            <a:pPr lvl="1"/>
            <a:endParaRPr lang="da-DK" sz="1600" dirty="0">
              <a:latin typeface="+mj-lt"/>
            </a:endParaRPr>
          </a:p>
          <a:p>
            <a:r>
              <a:rPr lang="da-DK" sz="1800" dirty="0">
                <a:latin typeface="+mj-lt"/>
              </a:rPr>
              <a:t>Gyldigheden kan forlænges til 30 dage og et ubegrænset antal rejser</a:t>
            </a:r>
          </a:p>
          <a:p>
            <a:pPr marL="0" indent="0">
              <a:buNone/>
            </a:pPr>
            <a:endParaRPr lang="da-DK" sz="1800" dirty="0">
              <a:latin typeface="+mj-lt"/>
            </a:endParaRPr>
          </a:p>
          <a:p>
            <a:pPr lvl="1"/>
            <a:r>
              <a:rPr lang="da-DK" sz="1600" dirty="0">
                <a:latin typeface="+mj-lt"/>
              </a:rPr>
              <a:t>Hvis hesten er i besiddelse af en gyldig licens til konkurrence eller væddeløb</a:t>
            </a:r>
          </a:p>
          <a:p>
            <a:pPr lvl="2"/>
            <a:r>
              <a:rPr lang="da-DK" sz="1400" dirty="0">
                <a:latin typeface="+mj-lt"/>
              </a:rPr>
              <a:t>Som dokumenterer mindst to årlige dyrlægebesøg</a:t>
            </a:r>
          </a:p>
          <a:p>
            <a:pPr lvl="2"/>
            <a:endParaRPr lang="da-DK" sz="1400" dirty="0">
              <a:latin typeface="+mj-lt"/>
            </a:endParaRPr>
          </a:p>
          <a:p>
            <a:pPr lvl="2"/>
            <a:r>
              <a:rPr lang="da-DK" sz="1400" dirty="0">
                <a:latin typeface="+mj-lt"/>
              </a:rPr>
              <a:t>Gælder alle heste med gyldigt FEI </a:t>
            </a:r>
            <a:r>
              <a:rPr lang="da-DK" sz="1400" dirty="0" err="1">
                <a:latin typeface="+mj-lt"/>
              </a:rPr>
              <a:t>recognition</a:t>
            </a:r>
            <a:r>
              <a:rPr lang="da-DK" sz="1400" dirty="0">
                <a:latin typeface="+mj-lt"/>
              </a:rPr>
              <a:t> card</a:t>
            </a:r>
          </a:p>
          <a:p>
            <a:pPr lvl="2"/>
            <a:r>
              <a:rPr lang="da-DK" sz="1400" dirty="0">
                <a:latin typeface="+mj-lt"/>
              </a:rPr>
              <a:t>Væddeløbssporten arbejder på en tilsvarende løsning</a:t>
            </a:r>
          </a:p>
          <a:p>
            <a:pPr marL="0" indent="0">
              <a:buNone/>
            </a:pPr>
            <a:endParaRPr lang="da-DK" sz="1800" dirty="0">
              <a:latin typeface="+mj-lt"/>
            </a:endParaRPr>
          </a:p>
          <a:p>
            <a:pPr lvl="1"/>
            <a:r>
              <a:rPr lang="da-DK" sz="1600" dirty="0">
                <a:latin typeface="+mj-lt"/>
              </a:rPr>
              <a:t>Hvis hesten har et valideringsmærke udstedt af kompetent myndighed (FVST)</a:t>
            </a:r>
          </a:p>
          <a:p>
            <a:pPr lvl="2"/>
            <a:r>
              <a:rPr lang="da-DK" sz="1400" dirty="0">
                <a:latin typeface="+mj-lt"/>
              </a:rPr>
              <a:t>Hesten kommer fra besætning med lav sundhedsrisiko</a:t>
            </a:r>
          </a:p>
          <a:p>
            <a:pPr lvl="2"/>
            <a:endParaRPr lang="da-DK" sz="1400" dirty="0">
              <a:latin typeface="+mj-lt"/>
            </a:endParaRPr>
          </a:p>
          <a:p>
            <a:pPr lvl="2"/>
            <a:r>
              <a:rPr lang="da-DK" sz="1400" dirty="0">
                <a:latin typeface="+mj-lt"/>
              </a:rPr>
              <a:t>Denne løsning er under udarbejdelse</a:t>
            </a:r>
          </a:p>
          <a:p>
            <a:pPr marL="522000" lvl="2" indent="0">
              <a:buNone/>
            </a:pPr>
            <a:endParaRPr lang="da-DK" sz="1400" dirty="0">
              <a:latin typeface="+mj-lt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Billede 3" descr="Et billede, der indeholder græs, udendørs, pattedyr, græsser&#10;&#10;Automatisk genereret beskrivelse">
            <a:extLst>
              <a:ext uri="{FF2B5EF4-FFF2-40B4-BE49-F238E27FC236}">
                <a16:creationId xmlns:a16="http://schemas.microsoft.com/office/drawing/2014/main" id="{518D3A8E-02C2-4D9D-5911-B01983B169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524" y="221586"/>
            <a:ext cx="2992221" cy="199481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326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UDELUKKELSE FRA KONSUM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2"/>
          </p:nvPr>
        </p:nvSpPr>
        <p:spPr>
          <a:xfrm>
            <a:off x="2132806" y="1608584"/>
            <a:ext cx="8426896" cy="5243338"/>
          </a:xfrm>
        </p:spPr>
        <p:txBody>
          <a:bodyPr>
            <a:normAutofit lnSpcReduction="10000"/>
          </a:bodyPr>
          <a:lstStyle/>
          <a:p>
            <a:r>
              <a:rPr lang="da-DK" sz="1800" dirty="0"/>
              <a:t>Det er ikke længere muligt at udelukke heste på frivillig basis</a:t>
            </a:r>
          </a:p>
          <a:p>
            <a:pPr lvl="4"/>
            <a:r>
              <a:rPr lang="da-DK" dirty="0"/>
              <a:t>Slutdato var d. 28.01.2022 – efter skiftende udmeldinger</a:t>
            </a:r>
          </a:p>
          <a:p>
            <a:pPr lvl="4"/>
            <a:r>
              <a:rPr lang="da-DK" dirty="0"/>
              <a:t>Rigtig mange heste er udelukket op mod deadline</a:t>
            </a:r>
          </a:p>
          <a:p>
            <a:pPr lvl="4"/>
            <a:endParaRPr lang="da-DK" dirty="0"/>
          </a:p>
          <a:p>
            <a:r>
              <a:rPr lang="da-DK" sz="1800" dirty="0"/>
              <a:t>Fremadrettet udelukkes heste kun</a:t>
            </a:r>
          </a:p>
          <a:p>
            <a:pPr lvl="4"/>
            <a:r>
              <a:rPr lang="da-DK" dirty="0"/>
              <a:t>Ved medicinering med stoffer der kræver dette (OBS: Kaskadereglen)</a:t>
            </a:r>
          </a:p>
          <a:p>
            <a:pPr lvl="4"/>
            <a:r>
              <a:rPr lang="da-DK" dirty="0"/>
              <a:t>Ved registrering efter deadlines</a:t>
            </a:r>
          </a:p>
          <a:p>
            <a:pPr marL="853200" lvl="4" indent="0">
              <a:buNone/>
            </a:pPr>
            <a:endParaRPr lang="da-DK" dirty="0"/>
          </a:p>
          <a:p>
            <a:r>
              <a:rPr lang="da-DK" sz="1800" dirty="0"/>
              <a:t>Hvorfor ønske at udelukke hesten?</a:t>
            </a:r>
          </a:p>
          <a:p>
            <a:pPr lvl="4"/>
            <a:r>
              <a:rPr lang="da-DK" dirty="0"/>
              <a:t>Etiske årsager? </a:t>
            </a:r>
          </a:p>
          <a:p>
            <a:pPr marL="853200" lvl="4" indent="0">
              <a:buNone/>
            </a:pPr>
            <a:r>
              <a:rPr lang="da-DK" dirty="0"/>
              <a:t>		Væsentligt at huske, at en ikke udelukket hest ikke SKAL slagtes</a:t>
            </a:r>
          </a:p>
          <a:p>
            <a:pPr marL="853200" lvl="4" indent="0">
              <a:buNone/>
            </a:pPr>
            <a:endParaRPr lang="da-DK" dirty="0"/>
          </a:p>
          <a:p>
            <a:pPr lvl="4"/>
            <a:r>
              <a:rPr lang="da-DK" dirty="0"/>
              <a:t>Ønske om at undgå administration </a:t>
            </a:r>
            <a:r>
              <a:rPr lang="da-DK" dirty="0">
                <a:sym typeface="Wingdings" panose="05000000000000000000" pitchFamily="2" charset="2"/>
              </a:rPr>
              <a:t> ofte overvurderet i omfang</a:t>
            </a:r>
            <a:endParaRPr lang="da-DK" dirty="0"/>
          </a:p>
          <a:p>
            <a:pPr lvl="5"/>
            <a:r>
              <a:rPr lang="da-DK" sz="1800" dirty="0"/>
              <a:t>Medicinhåndtering</a:t>
            </a:r>
          </a:p>
          <a:p>
            <a:pPr lvl="5"/>
            <a:r>
              <a:rPr lang="da-DK" sz="1800" dirty="0"/>
              <a:t>Foderhygiejne</a:t>
            </a:r>
          </a:p>
          <a:p>
            <a:pPr lvl="1"/>
            <a:endParaRPr lang="da-DK" sz="1800" dirty="0"/>
          </a:p>
          <a:p>
            <a:endParaRPr lang="da-DK" sz="1800" dirty="0"/>
          </a:p>
          <a:p>
            <a:endParaRPr lang="da-DK" sz="1800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7" name="Billede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DD632BCA-9C7F-4D5D-9BBB-C539359BDC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779" y="100114"/>
            <a:ext cx="3295555" cy="139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3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MEDICINHÅNDTERING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2"/>
          </p:nvPr>
        </p:nvSpPr>
        <p:spPr>
          <a:xfrm>
            <a:off x="2132806" y="1608584"/>
            <a:ext cx="8426896" cy="5243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1800" dirty="0"/>
          </a:p>
          <a:p>
            <a:r>
              <a:rPr lang="da-DK" sz="1800" dirty="0"/>
              <a:t>Er obligatorisk hvis man ønsker selv at kunne give sin hest medicin, dog ikke hvis:</a:t>
            </a:r>
          </a:p>
          <a:p>
            <a:pPr lvl="1"/>
            <a:r>
              <a:rPr lang="da-DK" sz="1600" dirty="0"/>
              <a:t>Hesten er udelukket fra slagtning til konsum</a:t>
            </a:r>
          </a:p>
          <a:p>
            <a:pPr lvl="1"/>
            <a:r>
              <a:rPr lang="da-DK" sz="1600" dirty="0"/>
              <a:t>Man før </a:t>
            </a:r>
            <a:r>
              <a:rPr lang="da-DK" sz="1600" b="0" i="0" dirty="0">
                <a:solidFill>
                  <a:srgbClr val="000000"/>
                </a:solidFill>
                <a:effectLst/>
              </a:rPr>
              <a:t>1. februar 2007  har haft mere end seks måneders sammenhængende praktisk erfaring med produktionsdyr fra fuldtidsbeskæftigelse i en besætning, herunder erfaring med at give lægemidler til dyr.</a:t>
            </a:r>
            <a:r>
              <a:rPr lang="da-DK" sz="1600" dirty="0"/>
              <a:t> </a:t>
            </a:r>
          </a:p>
          <a:p>
            <a:pPr marL="252000" lvl="1" indent="0">
              <a:buNone/>
            </a:pPr>
            <a:endParaRPr lang="da-DK" sz="1800" dirty="0"/>
          </a:p>
          <a:p>
            <a:pPr lvl="1"/>
            <a:r>
              <a:rPr lang="da-DK" sz="1800" dirty="0"/>
              <a:t>8-timers kursus udbydes af dyrlæger, pris +/- 1500kr</a:t>
            </a:r>
          </a:p>
          <a:p>
            <a:pPr marL="0" indent="0">
              <a:buNone/>
            </a:pPr>
            <a:endParaRPr lang="da-DK" sz="1800" dirty="0"/>
          </a:p>
          <a:p>
            <a:r>
              <a:rPr lang="da-DK" sz="1800" dirty="0"/>
              <a:t>Med kurset må man også medicinere andre af staldens heste</a:t>
            </a:r>
          </a:p>
          <a:p>
            <a:pPr lvl="1"/>
            <a:r>
              <a:rPr lang="da-DK" sz="1600" dirty="0"/>
              <a:t>Ikke alle i stalden behøver tage kurset</a:t>
            </a:r>
          </a:p>
          <a:p>
            <a:endParaRPr lang="da-DK" sz="1800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 descr="Et billede, der indeholder udendørs, hest, pattedyr, brun&#10;&#10;Automatisk genereret beskrivelse">
            <a:extLst>
              <a:ext uri="{FF2B5EF4-FFF2-40B4-BE49-F238E27FC236}">
                <a16:creationId xmlns:a16="http://schemas.microsoft.com/office/drawing/2014/main" id="{25E39D1F-C331-4534-0367-7F2BA17D83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600" y="0"/>
            <a:ext cx="1847930" cy="277766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473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FODERHYGIEJNEFORORDNINGEN (2006)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2"/>
          </p:nvPr>
        </p:nvSpPr>
        <p:spPr>
          <a:xfrm>
            <a:off x="2132806" y="1608584"/>
            <a:ext cx="8426896" cy="5243338"/>
          </a:xfrm>
        </p:spPr>
        <p:txBody>
          <a:bodyPr>
            <a:normAutofit/>
          </a:bodyPr>
          <a:lstStyle/>
          <a:p>
            <a:r>
              <a:rPr lang="da-DK" sz="1800" dirty="0"/>
              <a:t>Formål: Beskyttelse af dyr og mennesker ved høj foder- og fødevaresikkerhed</a:t>
            </a:r>
          </a:p>
          <a:p>
            <a:endParaRPr lang="da-DK" sz="1800" dirty="0"/>
          </a:p>
          <a:p>
            <a:r>
              <a:rPr lang="da-DK" sz="1800" dirty="0"/>
              <a:t>Ansvarlig fodervært skal:</a:t>
            </a:r>
          </a:p>
          <a:p>
            <a:pPr lvl="1"/>
            <a:r>
              <a:rPr lang="da-DK" sz="1600" dirty="0"/>
              <a:t>Registrere hos </a:t>
            </a:r>
            <a:r>
              <a:rPr lang="da-DK" sz="1600" dirty="0">
                <a:hlinkClick r:id="rId2"/>
              </a:rPr>
              <a:t>www.landbrugsindberetning.dk</a:t>
            </a:r>
            <a:endParaRPr lang="da-DK" sz="1600" dirty="0"/>
          </a:p>
          <a:p>
            <a:pPr lvl="1"/>
            <a:r>
              <a:rPr lang="da-DK" sz="1600" dirty="0"/>
              <a:t>Gemme dokumentation for anvendt foder</a:t>
            </a:r>
          </a:p>
          <a:p>
            <a:pPr lvl="2"/>
            <a:r>
              <a:rPr lang="da-DK" sz="1400" dirty="0"/>
              <a:t>Kvitteringer</a:t>
            </a:r>
          </a:p>
          <a:p>
            <a:pPr lvl="2"/>
            <a:r>
              <a:rPr lang="da-DK" sz="1400" dirty="0"/>
              <a:t>Optegnelser</a:t>
            </a:r>
          </a:p>
          <a:p>
            <a:pPr marL="0" indent="0">
              <a:buNone/>
            </a:pPr>
            <a:endParaRPr lang="da-DK" sz="1800" dirty="0"/>
          </a:p>
          <a:p>
            <a:r>
              <a:rPr lang="da-DK" sz="1800" dirty="0"/>
              <a:t>Hvordan klares stalde med flere/mange foderværter?</a:t>
            </a:r>
          </a:p>
          <a:p>
            <a:pPr lvl="1"/>
            <a:r>
              <a:rPr lang="da-DK" sz="1600" dirty="0"/>
              <a:t>Flere kan registrere sig som foderansvarlige i hver stald</a:t>
            </a:r>
          </a:p>
          <a:p>
            <a:pPr lvl="1"/>
            <a:r>
              <a:rPr lang="da-DK" sz="1600" dirty="0"/>
              <a:t>Regulering i opstaldningskontrakter</a:t>
            </a:r>
          </a:p>
          <a:p>
            <a:pPr marL="0" indent="0">
              <a:buNone/>
            </a:pPr>
            <a:endParaRPr lang="da-DK" sz="1800" dirty="0"/>
          </a:p>
          <a:p>
            <a:endParaRPr lang="da-DK" sz="1800" dirty="0"/>
          </a:p>
          <a:p>
            <a:endParaRPr lang="da-DK" sz="1800" dirty="0"/>
          </a:p>
          <a:p>
            <a:endParaRPr lang="da-DK" sz="1800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8" name="Picture 8" descr="CAQ3URYL">
            <a:extLst>
              <a:ext uri="{FF2B5EF4-FFF2-40B4-BE49-F238E27FC236}">
                <a16:creationId xmlns:a16="http://schemas.microsoft.com/office/drawing/2014/main" id="{D8EE67F5-1EE6-4B14-B388-26D74B5FE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3888" y="2712485"/>
            <a:ext cx="3488926" cy="2334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812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FODERHYGIEJNEFORORDNINGEN (2006)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2"/>
          </p:nvPr>
        </p:nvSpPr>
        <p:spPr>
          <a:xfrm>
            <a:off x="438230" y="1614662"/>
            <a:ext cx="5215950" cy="5243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1800" dirty="0"/>
          </a:p>
          <a:p>
            <a:r>
              <a:rPr lang="da-DK" sz="1800" dirty="0"/>
              <a:t>To ordninger:</a:t>
            </a:r>
          </a:p>
          <a:p>
            <a:pPr lvl="1"/>
            <a:r>
              <a:rPr lang="da-DK" sz="1600" dirty="0"/>
              <a:t>Almindelig fodring</a:t>
            </a:r>
          </a:p>
          <a:p>
            <a:pPr lvl="1"/>
            <a:r>
              <a:rPr lang="da-DK" sz="1600" dirty="0"/>
              <a:t>Fodring med </a:t>
            </a:r>
            <a:r>
              <a:rPr lang="da-DK" sz="1600" dirty="0" err="1"/>
              <a:t>forblandinger</a:t>
            </a:r>
            <a:r>
              <a:rPr lang="da-DK" sz="1600" dirty="0"/>
              <a:t> og fodertilsætningsstoffer i ren form (HACCP)</a:t>
            </a:r>
          </a:p>
          <a:p>
            <a:pPr lvl="1"/>
            <a:endParaRPr lang="da-DK" sz="1600" dirty="0"/>
          </a:p>
          <a:p>
            <a:pPr lvl="1"/>
            <a:r>
              <a:rPr lang="da-DK" sz="1600" dirty="0"/>
              <a:t>HACCP er gebyrbelagt (p.t. 895/år) og kompliceret!</a:t>
            </a:r>
          </a:p>
          <a:p>
            <a:pPr marL="252000" lvl="1" indent="0">
              <a:buNone/>
            </a:pPr>
            <a:endParaRPr lang="da-DK" sz="1600" dirty="0"/>
          </a:p>
          <a:p>
            <a:pPr lvl="1"/>
            <a:r>
              <a:rPr lang="da-DK" sz="1600" dirty="0"/>
              <a:t>Krav til mærkning af foder der kræver HACCP</a:t>
            </a:r>
          </a:p>
          <a:p>
            <a:pPr lvl="1"/>
            <a:endParaRPr lang="da-DK" sz="1600" dirty="0"/>
          </a:p>
          <a:p>
            <a:pPr lvl="1"/>
            <a:endParaRPr lang="da-DK" sz="1600" dirty="0"/>
          </a:p>
          <a:p>
            <a:pPr lvl="1"/>
            <a:r>
              <a:rPr lang="da-DK" sz="1600" dirty="0"/>
              <a:t>?</a:t>
            </a:r>
            <a:endParaRPr lang="da-DK" sz="1400" dirty="0"/>
          </a:p>
          <a:p>
            <a:endParaRPr lang="da-DK" sz="1800" dirty="0"/>
          </a:p>
          <a:p>
            <a:endParaRPr lang="da-DK" sz="1800" dirty="0"/>
          </a:p>
          <a:p>
            <a:endParaRPr lang="da-DK" sz="1800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197AF8F-D322-7A7A-4FA7-0F448FF05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493" y="1258349"/>
            <a:ext cx="5629742" cy="481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4148" y="3083122"/>
            <a:ext cx="9858808" cy="711638"/>
          </a:xfrm>
        </p:spPr>
        <p:txBody>
          <a:bodyPr/>
          <a:lstStyle/>
          <a:p>
            <a:r>
              <a:rPr lang="da-DK" sz="4000" dirty="0"/>
              <a:t>SPØRGSMÅL OG KOMMENTARER?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8572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400" dirty="0"/>
              <a:t>DYRESUNDHEDSLOVEN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2"/>
          </p:nvPr>
        </p:nvSpPr>
        <p:spPr>
          <a:xfrm>
            <a:off x="529792" y="1225821"/>
            <a:ext cx="11338358" cy="3703877"/>
          </a:xfrm>
        </p:spPr>
        <p:txBody>
          <a:bodyPr>
            <a:normAutofit/>
          </a:bodyPr>
          <a:lstStyle/>
          <a:p>
            <a:r>
              <a:rPr lang="da-DK" dirty="0"/>
              <a:t>Forordning (EU) 2016/429 af 9. marts 2016</a:t>
            </a:r>
          </a:p>
          <a:p>
            <a:r>
              <a:rPr lang="da-DK" dirty="0"/>
              <a:t>Trådte i kraft 21. april 2021 </a:t>
            </a:r>
          </a:p>
          <a:p>
            <a:r>
              <a:rPr lang="da-DK" dirty="0"/>
              <a:t>Umiddelbart gældende i DK</a:t>
            </a:r>
          </a:p>
          <a:p>
            <a:pPr lvl="2"/>
            <a:r>
              <a:rPr lang="da-DK" dirty="0"/>
              <a:t>Har dog afventet supplerende lovgivning</a:t>
            </a:r>
          </a:p>
          <a:p>
            <a:pPr marL="522000" lvl="2" indent="0">
              <a:buNone/>
            </a:pPr>
            <a:endParaRPr lang="da-DK" dirty="0"/>
          </a:p>
          <a:p>
            <a:r>
              <a:rPr lang="da-DK" dirty="0"/>
              <a:t>Formål: Forebyggelse og bekæmpelse af dyresygdomme, der kan overføres til andre dyr eller mennesker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8" name="Billede 7" descr="Et billede, der indeholder udendørs, græs, pattedyr, vand&#10;&#10;Automatisk genereret beskrivelse">
            <a:extLst>
              <a:ext uri="{FF2B5EF4-FFF2-40B4-BE49-F238E27FC236}">
                <a16:creationId xmlns:a16="http://schemas.microsoft.com/office/drawing/2014/main" id="{5490CB7F-B8AB-D5A3-C6E5-49AE6C935F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0454"/>
          <a:stretch/>
        </p:blipFill>
        <p:spPr>
          <a:xfrm>
            <a:off x="0" y="3950138"/>
            <a:ext cx="12190414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3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400" dirty="0"/>
              <a:t>CHR registrering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2"/>
          </p:nvPr>
        </p:nvSpPr>
        <p:spPr>
          <a:xfrm>
            <a:off x="2166278" y="1285316"/>
            <a:ext cx="9049118" cy="5389583"/>
          </a:xfrm>
        </p:spPr>
        <p:txBody>
          <a:bodyPr>
            <a:normAutofit/>
          </a:bodyPr>
          <a:lstStyle/>
          <a:p>
            <a:r>
              <a:rPr lang="da-DK" dirty="0"/>
              <a:t>Grundlæggende krav om sporbarhed</a:t>
            </a:r>
          </a:p>
          <a:p>
            <a:pPr lvl="2"/>
            <a:r>
              <a:rPr lang="da-DK" dirty="0"/>
              <a:t>Deraf følger krav om registrering af hestebesætninger og 	</a:t>
            </a:r>
          </a:p>
          <a:p>
            <a:pPr marL="522000" lvl="2" indent="0">
              <a:buNone/>
            </a:pPr>
            <a:r>
              <a:rPr lang="da-DK" dirty="0"/>
              <a:t>	hestes opholdssteder</a:t>
            </a:r>
          </a:p>
          <a:p>
            <a:pPr marL="522000" lvl="2" indent="0">
              <a:buNone/>
            </a:pPr>
            <a:endParaRPr lang="da-DK" dirty="0"/>
          </a:p>
          <a:p>
            <a:r>
              <a:rPr lang="da-DK" dirty="0"/>
              <a:t>Andre dyrearter har været registreret i CHR i mange år</a:t>
            </a:r>
          </a:p>
          <a:p>
            <a:endParaRPr lang="da-DK" dirty="0"/>
          </a:p>
          <a:p>
            <a:r>
              <a:rPr lang="da-DK" dirty="0"/>
              <a:t>Selvbetjening i CHR app (og til dels landbrugsindberetning.dk)</a:t>
            </a:r>
          </a:p>
          <a:p>
            <a:pPr marL="522000" lvl="2" indent="0">
              <a:buNone/>
            </a:pPr>
            <a:endParaRPr lang="da-DK" dirty="0"/>
          </a:p>
          <a:p>
            <a:r>
              <a:rPr lang="da-DK" dirty="0"/>
              <a:t>Registrering på to niveauer	</a:t>
            </a:r>
          </a:p>
          <a:p>
            <a:pPr lvl="2"/>
            <a:r>
              <a:rPr lang="da-DK" dirty="0"/>
              <a:t>Indledende blot krav om registrering af hestebesætning</a:t>
            </a:r>
          </a:p>
          <a:p>
            <a:pPr lvl="2"/>
            <a:r>
              <a:rPr lang="da-DK" dirty="0"/>
              <a:t>31. marts 23 skal enkeltheste også være registreret</a:t>
            </a:r>
          </a:p>
          <a:p>
            <a:pPr lvl="2"/>
            <a:r>
              <a:rPr lang="da-DK" dirty="0"/>
              <a:t>Registrering skal foretages af den person, der er ansvarlig for hesteholdet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F4F0EAF6-176E-CAA7-4AD9-D8EAEDB03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1799" y="0"/>
            <a:ext cx="2578614" cy="1929381"/>
          </a:xfrm>
          <a:prstGeom prst="rect">
            <a:avLst/>
          </a:prstGeom>
        </p:spPr>
      </p:pic>
      <p:pic>
        <p:nvPicPr>
          <p:cNvPr id="9" name="Billede 8" descr="Et billede, der indeholder tekst, pattedyr&#10;&#10;Automatisk genereret beskrivelse">
            <a:extLst>
              <a:ext uri="{FF2B5EF4-FFF2-40B4-BE49-F238E27FC236}">
                <a16:creationId xmlns:a16="http://schemas.microsoft.com/office/drawing/2014/main" id="{DEEBF1B5-D07D-973F-9E30-A9913DB13E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5918"/>
            <a:ext cx="1981735" cy="429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8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400" dirty="0"/>
              <a:t>CHR registrering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2"/>
          </p:nvPr>
        </p:nvSpPr>
        <p:spPr>
          <a:xfrm>
            <a:off x="2166278" y="1285316"/>
            <a:ext cx="9049118" cy="5389583"/>
          </a:xfrm>
        </p:spPr>
        <p:txBody>
          <a:bodyPr>
            <a:normAutofit/>
          </a:bodyPr>
          <a:lstStyle/>
          <a:p>
            <a:r>
              <a:rPr lang="da-DK" dirty="0"/>
              <a:t>Først skal hesteholdet registreres</a:t>
            </a:r>
          </a:p>
          <a:p>
            <a:endParaRPr lang="da-DK" dirty="0"/>
          </a:p>
          <a:p>
            <a:r>
              <a:rPr lang="da-DK" dirty="0"/>
              <a:t>Heste der opholder sig permanent i hesteholdet skal tilknyttes</a:t>
            </a:r>
          </a:p>
          <a:p>
            <a:pPr lvl="1"/>
            <a:r>
              <a:rPr lang="da-DK" dirty="0"/>
              <a:t>Defineret som over 30 dage, dog med undtagelser:</a:t>
            </a:r>
          </a:p>
          <a:p>
            <a:pPr lvl="2"/>
            <a:r>
              <a:rPr lang="da-DK" dirty="0"/>
              <a:t>90 dage for:</a:t>
            </a:r>
          </a:p>
          <a:p>
            <a:pPr lvl="4"/>
            <a:r>
              <a:rPr lang="da-DK" dirty="0"/>
              <a:t>Heste der deltager i konkurrencer, væddeløb, opvisninger/skuer, træning eller trækdyrsaktiviteter</a:t>
            </a:r>
          </a:p>
          <a:p>
            <a:pPr lvl="4"/>
            <a:r>
              <a:rPr lang="da-DK" dirty="0"/>
              <a:t>Hopper der opstaldes til avl</a:t>
            </a:r>
          </a:p>
          <a:p>
            <a:pPr lvl="2"/>
            <a:r>
              <a:rPr lang="da-DK" dirty="0"/>
              <a:t>Ingen registrering for:</a:t>
            </a:r>
          </a:p>
          <a:p>
            <a:pPr lvl="4"/>
            <a:r>
              <a:rPr lang="da-DK" dirty="0"/>
              <a:t>Hingste der opstaldes til avl i hele avlssæsonen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Frist for registrering er 7 dage </a:t>
            </a:r>
          </a:p>
          <a:p>
            <a:pPr marL="853200" lvl="4" indent="0">
              <a:buNone/>
            </a:pP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F4F0EAF6-176E-CAA7-4AD9-D8EAEDB03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1799" y="0"/>
            <a:ext cx="2578614" cy="1929381"/>
          </a:xfrm>
          <a:prstGeom prst="rect">
            <a:avLst/>
          </a:prstGeom>
        </p:spPr>
      </p:pic>
      <p:pic>
        <p:nvPicPr>
          <p:cNvPr id="9" name="Billede 8" descr="Et billede, der indeholder tekst, pattedyr&#10;&#10;Automatisk genereret beskrivelse">
            <a:extLst>
              <a:ext uri="{FF2B5EF4-FFF2-40B4-BE49-F238E27FC236}">
                <a16:creationId xmlns:a16="http://schemas.microsoft.com/office/drawing/2014/main" id="{DEEBF1B5-D07D-973F-9E30-A9913DB13E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5918"/>
            <a:ext cx="1981735" cy="429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9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CHR registrering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2"/>
          </p:nvPr>
        </p:nvSpPr>
        <p:spPr>
          <a:xfrm>
            <a:off x="529792" y="1343293"/>
            <a:ext cx="9858808" cy="4706473"/>
          </a:xfrm>
        </p:spPr>
        <p:txBody>
          <a:bodyPr>
            <a:normAutofit/>
          </a:bodyPr>
          <a:lstStyle/>
          <a:p>
            <a:r>
              <a:rPr lang="da-DK" sz="1800" dirty="0"/>
              <a:t>Tilknytning af hest i CHR app</a:t>
            </a:r>
          </a:p>
          <a:p>
            <a:endParaRPr lang="da-DK" sz="1800" dirty="0"/>
          </a:p>
          <a:p>
            <a:endParaRPr lang="da-DK" sz="1800" dirty="0"/>
          </a:p>
          <a:p>
            <a:endParaRPr lang="da-DK" sz="1800" dirty="0"/>
          </a:p>
          <a:p>
            <a:endParaRPr lang="da-DK" sz="1800" dirty="0"/>
          </a:p>
          <a:p>
            <a:endParaRPr lang="da-DK" sz="1800" dirty="0"/>
          </a:p>
          <a:p>
            <a:endParaRPr lang="da-DK" sz="1800" dirty="0"/>
          </a:p>
          <a:p>
            <a:endParaRPr lang="da-DK" sz="1800" dirty="0"/>
          </a:p>
          <a:p>
            <a:endParaRPr lang="da-DK" sz="1800" dirty="0"/>
          </a:p>
          <a:p>
            <a:endParaRPr lang="da-DK" sz="1800" dirty="0"/>
          </a:p>
          <a:p>
            <a:endParaRPr lang="da-DK" sz="1800" dirty="0"/>
          </a:p>
          <a:p>
            <a:endParaRPr lang="da-DK" sz="1800" dirty="0"/>
          </a:p>
          <a:p>
            <a:endParaRPr lang="da-DK" sz="1800" dirty="0"/>
          </a:p>
          <a:p>
            <a:pPr marL="0" indent="0">
              <a:buNone/>
            </a:pPr>
            <a:r>
              <a:rPr lang="da-DK" sz="1800" dirty="0"/>
              <a:t> </a:t>
            </a:r>
            <a:endParaRPr lang="da-DK" dirty="0"/>
          </a:p>
          <a:p>
            <a:endParaRPr lang="da-DK" sz="1800" dirty="0"/>
          </a:p>
          <a:p>
            <a:pPr marL="0" indent="0">
              <a:buNone/>
            </a:pPr>
            <a:endParaRPr lang="da-DK" sz="1800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081FB13-E0EA-A292-7CBE-8F2A06A42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92" y="1867967"/>
            <a:ext cx="1809514" cy="3657124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8B73EE1F-CEB9-2418-BA83-9E8D24A74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091" y="1867967"/>
            <a:ext cx="1676182" cy="360950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30177B10-49F2-BC59-C5A9-9A47F3191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178" y="1867967"/>
            <a:ext cx="1661993" cy="3600984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088D8089-50BF-F88F-B01C-89EA0A674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834" y="1867967"/>
            <a:ext cx="1685705" cy="3590457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C3869D6B-0F1A-B01C-049F-AD910F31BE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9202" y="1867966"/>
            <a:ext cx="1657135" cy="3590457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56A1DB7B-3C08-CC3E-4419-64D56613F3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8533" y="1867966"/>
            <a:ext cx="1624977" cy="3520784"/>
          </a:xfrm>
          <a:prstGeom prst="rect">
            <a:avLst/>
          </a:prstGeom>
        </p:spPr>
      </p:pic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id="{59758E49-B638-4B3E-EAD7-7005369F8CEE}"/>
              </a:ext>
            </a:extLst>
          </p:cNvPr>
          <p:cNvCxnSpPr>
            <a:stCxn id="4" idx="3"/>
          </p:cNvCxnSpPr>
          <p:nvPr/>
        </p:nvCxnSpPr>
        <p:spPr>
          <a:xfrm>
            <a:off x="2339306" y="3696529"/>
            <a:ext cx="175868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Lige pilforbindelse 14">
            <a:extLst>
              <a:ext uri="{FF2B5EF4-FFF2-40B4-BE49-F238E27FC236}">
                <a16:creationId xmlns:a16="http://schemas.microsoft.com/office/drawing/2014/main" id="{67FAC611-07FA-0419-86C0-E55B9727FC9A}"/>
              </a:ext>
            </a:extLst>
          </p:cNvPr>
          <p:cNvCxnSpPr/>
          <p:nvPr/>
        </p:nvCxnSpPr>
        <p:spPr>
          <a:xfrm>
            <a:off x="6283530" y="3696529"/>
            <a:ext cx="175868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Lige pilforbindelse 15">
            <a:extLst>
              <a:ext uri="{FF2B5EF4-FFF2-40B4-BE49-F238E27FC236}">
                <a16:creationId xmlns:a16="http://schemas.microsoft.com/office/drawing/2014/main" id="{2827BFEE-4602-553B-ADD3-CE055FA71E71}"/>
              </a:ext>
            </a:extLst>
          </p:cNvPr>
          <p:cNvCxnSpPr/>
          <p:nvPr/>
        </p:nvCxnSpPr>
        <p:spPr>
          <a:xfrm>
            <a:off x="8298286" y="3687920"/>
            <a:ext cx="175868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Lige pilforbindelse 16">
            <a:extLst>
              <a:ext uri="{FF2B5EF4-FFF2-40B4-BE49-F238E27FC236}">
                <a16:creationId xmlns:a16="http://schemas.microsoft.com/office/drawing/2014/main" id="{A12CBB4B-E355-7E80-D45B-4EB083EC1D00}"/>
              </a:ext>
            </a:extLst>
          </p:cNvPr>
          <p:cNvCxnSpPr/>
          <p:nvPr/>
        </p:nvCxnSpPr>
        <p:spPr>
          <a:xfrm>
            <a:off x="10212732" y="3767836"/>
            <a:ext cx="175868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76DE0CBE-E556-E30D-EBF9-15AB8F66A2D0}"/>
              </a:ext>
            </a:extLst>
          </p:cNvPr>
          <p:cNvCxnSpPr/>
          <p:nvPr/>
        </p:nvCxnSpPr>
        <p:spPr>
          <a:xfrm>
            <a:off x="4218273" y="3696529"/>
            <a:ext cx="175868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623748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CHR registrering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2"/>
          </p:nvPr>
        </p:nvSpPr>
        <p:spPr>
          <a:xfrm>
            <a:off x="2048915" y="1523972"/>
            <a:ext cx="9858808" cy="4706473"/>
          </a:xfrm>
        </p:spPr>
        <p:txBody>
          <a:bodyPr>
            <a:normAutofit lnSpcReduction="10000"/>
          </a:bodyPr>
          <a:lstStyle/>
          <a:p>
            <a:r>
              <a:rPr lang="da-DK" sz="1800" dirty="0"/>
              <a:t>Flytning af heste i CHR</a:t>
            </a:r>
          </a:p>
          <a:p>
            <a:pPr lvl="1"/>
            <a:r>
              <a:rPr lang="da-DK" sz="1800" dirty="0"/>
              <a:t>Når en hest er oprettet i CHR, skal dens flytninger efterfølgende registreres i CHR. </a:t>
            </a:r>
          </a:p>
          <a:p>
            <a:pPr lvl="1"/>
            <a:r>
              <a:rPr lang="da-DK" sz="1800" dirty="0"/>
              <a:t>Når en hest flytter til et hestehold, skal den knyttes til hesteholdet i CHR senest 7 dage efter flytningen. </a:t>
            </a:r>
          </a:p>
          <a:p>
            <a:pPr lvl="1"/>
            <a:r>
              <a:rPr lang="da-DK" sz="1800" dirty="0"/>
              <a:t>Kravet gælder kun, hvis hesten skal opholde sig i hesteholdet i mere end 30 dage</a:t>
            </a:r>
          </a:p>
          <a:p>
            <a:pPr lvl="1"/>
            <a:r>
              <a:rPr lang="da-DK" sz="1800" dirty="0"/>
              <a:t>Pligten til at foretage registreringen hviler på den ansvarlige for det hestehold, der </a:t>
            </a:r>
            <a:r>
              <a:rPr lang="da-DK" sz="1800" u="sng" dirty="0"/>
              <a:t>modtager</a:t>
            </a:r>
            <a:r>
              <a:rPr lang="da-DK" sz="1800" dirty="0"/>
              <a:t> hesten. </a:t>
            </a:r>
          </a:p>
          <a:p>
            <a:pPr lvl="1"/>
            <a:r>
              <a:rPr lang="da-DK" sz="1800" dirty="0"/>
              <a:t>Flytningen foretages på samme måde som en tilknytning</a:t>
            </a:r>
          </a:p>
          <a:p>
            <a:pPr lvl="1"/>
            <a:endParaRPr lang="da-DK" sz="1800" dirty="0"/>
          </a:p>
          <a:p>
            <a:pPr lvl="1"/>
            <a:r>
              <a:rPr lang="da-DK" sz="1800" dirty="0"/>
              <a:t>Afsenderbesætningen har også mulighed for at flytte en hest til en anden besætning.</a:t>
            </a:r>
          </a:p>
          <a:p>
            <a:pPr lvl="1"/>
            <a:r>
              <a:rPr lang="da-DK" sz="1800" dirty="0"/>
              <a:t>Dette vil formentlig blive benyttet af ejere af hestehold, der har flere hestebesætninger, og som derfor både er modtager og afsender af hesten.</a:t>
            </a:r>
          </a:p>
          <a:p>
            <a:pPr lvl="1"/>
            <a:r>
              <a:rPr lang="da-DK" sz="1800" dirty="0"/>
              <a:t>Her vil man sandsynligvis hellere flytte sin hest til sit andet hestehold end man vil tilknytte hesten i modtagerbesætningen, da dette kræver en fremsøgning af hesten.</a:t>
            </a:r>
          </a:p>
          <a:p>
            <a:pPr lvl="1"/>
            <a:endParaRPr lang="da-DK" sz="1800" dirty="0"/>
          </a:p>
          <a:p>
            <a:endParaRPr lang="da-DK" sz="1800" dirty="0"/>
          </a:p>
          <a:p>
            <a:pPr marL="0" indent="0">
              <a:buNone/>
            </a:pPr>
            <a:endParaRPr lang="da-DK" sz="1800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53568A18-D663-DF89-D7EC-99DDB9402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757607"/>
            <a:ext cx="1890025" cy="410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903207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CHR registrering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2"/>
          </p:nvPr>
        </p:nvSpPr>
        <p:spPr>
          <a:xfrm>
            <a:off x="2048915" y="1523972"/>
            <a:ext cx="9858808" cy="4706473"/>
          </a:xfrm>
        </p:spPr>
        <p:txBody>
          <a:bodyPr>
            <a:normAutofit/>
          </a:bodyPr>
          <a:lstStyle/>
          <a:p>
            <a:r>
              <a:rPr lang="da-DK" sz="1800" dirty="0"/>
              <a:t>Fjerne en hest i CHR</a:t>
            </a:r>
          </a:p>
          <a:p>
            <a:pPr lvl="1"/>
            <a:r>
              <a:rPr lang="da-DK" sz="1800" dirty="0"/>
              <a:t>Som udgangspunkt skal hesten flyttes til den besætning, der har modtaget hesten. </a:t>
            </a:r>
          </a:p>
          <a:p>
            <a:pPr lvl="1"/>
            <a:r>
              <a:rPr lang="da-DK" sz="1800" dirty="0"/>
              <a:t>Hvis ikke modtageren af hesten registrerer hesten i sit hestehold, kan man fjerne hesten fra sit eget hestehold.</a:t>
            </a:r>
          </a:p>
          <a:p>
            <a:pPr lvl="1"/>
            <a:r>
              <a:rPr lang="da-DK" sz="1800" dirty="0"/>
              <a:t>Den som har modtaget hesten vil altid godt kunne tilknytte hesten til sit hestehold på et senere tidspunkt.</a:t>
            </a:r>
          </a:p>
          <a:p>
            <a:pPr lvl="1"/>
            <a:r>
              <a:rPr lang="da-DK" sz="1800" dirty="0"/>
              <a:t>Funktionen vil typisk kunne bruges i situationer, hvor man ikke ønsker at vente på, at modtageren af hesten, registrerer flytningen.</a:t>
            </a:r>
          </a:p>
          <a:p>
            <a:pPr lvl="1"/>
            <a:endParaRPr lang="da-DK" sz="1600" dirty="0"/>
          </a:p>
          <a:p>
            <a:pPr lvl="1"/>
            <a:endParaRPr lang="da-DK" sz="1800" dirty="0"/>
          </a:p>
          <a:p>
            <a:endParaRPr lang="da-DK" sz="1800" dirty="0"/>
          </a:p>
          <a:p>
            <a:pPr marL="0" indent="0">
              <a:buNone/>
            </a:pPr>
            <a:endParaRPr lang="da-DK" sz="1800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53568A18-D663-DF89-D7EC-99DDB9402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757607"/>
            <a:ext cx="1890025" cy="410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741993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0067" y="383098"/>
            <a:ext cx="9858808" cy="711638"/>
          </a:xfrm>
        </p:spPr>
        <p:txBody>
          <a:bodyPr/>
          <a:lstStyle/>
          <a:p>
            <a:r>
              <a:rPr lang="da-DK" dirty="0"/>
              <a:t>CHR registrering – hvad skal registreres?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2"/>
          </p:nvPr>
        </p:nvSpPr>
        <p:spPr>
          <a:xfrm>
            <a:off x="1801813" y="1104523"/>
            <a:ext cx="9858808" cy="55248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da-DK" sz="1800" dirty="0"/>
          </a:p>
          <a:p>
            <a:r>
              <a:rPr lang="da-DK" dirty="0"/>
              <a:t>Supplerende krav om manuel registrering </a:t>
            </a:r>
          </a:p>
          <a:p>
            <a:pPr lvl="1"/>
            <a:r>
              <a:rPr lang="da-DK" dirty="0"/>
              <a:t>Ikke relateret til Dyresundhedsloven; </a:t>
            </a:r>
          </a:p>
          <a:p>
            <a:pPr lvl="3"/>
            <a:r>
              <a:rPr lang="da-DK" dirty="0"/>
              <a:t>krav fra 2016, der ikke har været effektueret tidligere</a:t>
            </a:r>
          </a:p>
          <a:p>
            <a:pPr lvl="1"/>
            <a:r>
              <a:rPr lang="da-DK" dirty="0"/>
              <a:t>Kortere flytninger/ophold der ikke er registreret i CHR</a:t>
            </a:r>
          </a:p>
          <a:p>
            <a:pPr lvl="2"/>
            <a:r>
              <a:rPr lang="da-DK" dirty="0"/>
              <a:t>Hvilken hest, dato for flytning, CHR for hestehold man har været på</a:t>
            </a:r>
          </a:p>
          <a:p>
            <a:pPr lvl="2"/>
            <a:r>
              <a:rPr lang="da-DK" dirty="0"/>
              <a:t>Flytning defineres som ophold på et andet hestehold</a:t>
            </a:r>
          </a:p>
          <a:p>
            <a:pPr lvl="2"/>
            <a:r>
              <a:rPr lang="da-DK" dirty="0"/>
              <a:t>Hvis man fx ofte benytter ridehus, er der ikke krav om dato for sidste besøg, men om CHR på det ridehus der benyttes</a:t>
            </a:r>
          </a:p>
          <a:p>
            <a:pPr lvl="2"/>
            <a:r>
              <a:rPr lang="da-DK" dirty="0"/>
              <a:t>Ved stævnedeltagelse i DK (</a:t>
            </a:r>
            <a:r>
              <a:rPr lang="da-DK" dirty="0" err="1"/>
              <a:t>reg</a:t>
            </a:r>
            <a:r>
              <a:rPr lang="da-DK" dirty="0"/>
              <a:t>. i stævnesystemer) krav om dato for stævnedeltagelse</a:t>
            </a:r>
          </a:p>
          <a:p>
            <a:pPr lvl="2"/>
            <a:r>
              <a:rPr lang="da-DK" dirty="0"/>
              <a:t>Ved stævnedeltagelse i udland, krav om dato for deltagelse og landekode for stævneafholdelsen</a:t>
            </a:r>
          </a:p>
          <a:p>
            <a:pPr lvl="2"/>
            <a:r>
              <a:rPr lang="da-DK" dirty="0"/>
              <a:t>Skal ikke indberettes, men findes på en liste til brug ved smitteopsporing</a:t>
            </a:r>
          </a:p>
          <a:p>
            <a:pPr lvl="2"/>
            <a:r>
              <a:rPr lang="da-DK" dirty="0"/>
              <a:t>Der er ikke krav til formatet</a:t>
            </a:r>
          </a:p>
          <a:p>
            <a:pPr lvl="2"/>
            <a:r>
              <a:rPr lang="da-DK" dirty="0"/>
              <a:t>Gemmes i 3 år</a:t>
            </a:r>
          </a:p>
          <a:p>
            <a:pPr lvl="2"/>
            <a:endParaRPr lang="da-DK" dirty="0"/>
          </a:p>
          <a:p>
            <a:pPr lvl="1"/>
            <a:endParaRPr lang="da-DK" dirty="0"/>
          </a:p>
          <a:p>
            <a:endParaRPr lang="da-DK" sz="1800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346B449-4120-11B5-96B6-832AA01A3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686" y="0"/>
            <a:ext cx="4851727" cy="187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1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0067" y="383098"/>
            <a:ext cx="9858808" cy="711638"/>
          </a:xfrm>
        </p:spPr>
        <p:txBody>
          <a:bodyPr/>
          <a:lstStyle/>
          <a:p>
            <a:r>
              <a:rPr lang="da-DK" dirty="0"/>
              <a:t>CHR registrering – hvad skal registreres?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2"/>
          </p:nvPr>
        </p:nvSpPr>
        <p:spPr>
          <a:xfrm>
            <a:off x="1801813" y="1104523"/>
            <a:ext cx="9858808" cy="55248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1800" dirty="0"/>
          </a:p>
          <a:p>
            <a:pPr lvl="1"/>
            <a:r>
              <a:rPr lang="da-DK" dirty="0"/>
              <a:t>Registrering af ”samlinger af heste” (stævner, kåringer, væddeløb osv.)</a:t>
            </a:r>
          </a:p>
          <a:p>
            <a:pPr lvl="2"/>
            <a:r>
              <a:rPr lang="da-DK" dirty="0"/>
              <a:t>Arkiverede startlister fungerer som optegnelser over deltagende heste</a:t>
            </a:r>
          </a:p>
          <a:p>
            <a:pPr lvl="2"/>
            <a:endParaRPr lang="da-DK" dirty="0"/>
          </a:p>
          <a:p>
            <a:pPr lvl="1"/>
            <a:r>
              <a:rPr lang="da-DK" dirty="0"/>
              <a:t>Faste brugere af fx ridehus</a:t>
            </a:r>
          </a:p>
          <a:p>
            <a:pPr lvl="2"/>
            <a:r>
              <a:rPr lang="da-DK" dirty="0"/>
              <a:t>Den ansvarlige for ridehuset skal have en liste med brugernes navne og kontaktoplysninger</a:t>
            </a:r>
          </a:p>
          <a:p>
            <a:pPr lvl="2"/>
            <a:endParaRPr lang="da-DK" dirty="0"/>
          </a:p>
          <a:p>
            <a:pPr lvl="1"/>
            <a:endParaRPr lang="da-DK" dirty="0"/>
          </a:p>
          <a:p>
            <a:endParaRPr lang="da-DK" sz="1800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B0F6109-AAB5-F9E3-90CE-2A44973AF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36" y="4057651"/>
            <a:ext cx="6242928" cy="241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70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SEGES Innovation">
  <a:themeElements>
    <a:clrScheme name="SEGES PS">
      <a:dk1>
        <a:srgbClr val="000000"/>
      </a:dk1>
      <a:lt1>
        <a:sysClr val="window" lastClr="FFFFFF"/>
      </a:lt1>
      <a:dk2>
        <a:srgbClr val="005521"/>
      </a:dk2>
      <a:lt2>
        <a:srgbClr val="FFFFFF"/>
      </a:lt2>
      <a:accent1>
        <a:srgbClr val="71AE89"/>
      </a:accent1>
      <a:accent2>
        <a:srgbClr val="00435E"/>
      </a:accent2>
      <a:accent3>
        <a:srgbClr val="CECCBB"/>
      </a:accent3>
      <a:accent4>
        <a:srgbClr val="9DDCF9"/>
      </a:accent4>
      <a:accent5>
        <a:srgbClr val="4B3E31"/>
      </a:accent5>
      <a:accent6>
        <a:srgbClr val="EE6C00"/>
      </a:accent6>
      <a:hlink>
        <a:srgbClr val="00435E"/>
      </a:hlink>
      <a:folHlink>
        <a:srgbClr val="09562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EGESInnovation2022.pptx" id="{BB066885-B3D3-4CD3-B871-FE777801DA8B}" vid="{308CA8FB-0148-4435-BCD8-3F638ED4DEE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1248</Words>
  <Application>Microsoft Office PowerPoint</Application>
  <PresentationFormat>Brugerdefineret</PresentationFormat>
  <Paragraphs>198</Paragraphs>
  <Slides>17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17</vt:i4>
      </vt:variant>
    </vt:vector>
  </HeadingPairs>
  <TitlesOfParts>
    <vt:vector size="20" baseType="lpstr">
      <vt:lpstr>Arial</vt:lpstr>
      <vt:lpstr>Calibri</vt:lpstr>
      <vt:lpstr>SEGES Innovation</vt:lpstr>
      <vt:lpstr>PowerPoint-præsentation</vt:lpstr>
      <vt:lpstr>DYRESUNDHEDSLOVEN</vt:lpstr>
      <vt:lpstr>CHR registrering</vt:lpstr>
      <vt:lpstr>CHR registrering</vt:lpstr>
      <vt:lpstr>CHR registrering</vt:lpstr>
      <vt:lpstr>CHR registrering</vt:lpstr>
      <vt:lpstr>CHR registrering</vt:lpstr>
      <vt:lpstr>CHR registrering – hvad skal registreres?</vt:lpstr>
      <vt:lpstr>CHR registrering – hvad skal registreres?</vt:lpstr>
      <vt:lpstr>FLYTNING AF HESTE OVER GRÆNSER - TRACES</vt:lpstr>
      <vt:lpstr>UNDTAGELSER TIL KRAV OM TRACES</vt:lpstr>
      <vt:lpstr>SUNDHEDSCERTIFIKATETS GYLDIGHED</vt:lpstr>
      <vt:lpstr>UDELUKKELSE FRA KONSUM</vt:lpstr>
      <vt:lpstr>MEDICINHÅNDTERING</vt:lpstr>
      <vt:lpstr>FODERHYGIEJNEFORORDNINGEN (2006)</vt:lpstr>
      <vt:lpstr>FODERHYGIEJNEFORORDNINGEN (2006)</vt:lpstr>
      <vt:lpstr>SPØRGSMÅL OG KOMMENTARER?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Jørgen Kold</dc:creator>
  <cp:lastModifiedBy>Maiken Holm</cp:lastModifiedBy>
  <cp:revision>63</cp:revision>
  <dcterms:created xsi:type="dcterms:W3CDTF">2022-03-21T18:10:00Z</dcterms:created>
  <dcterms:modified xsi:type="dcterms:W3CDTF">2023-03-31T11:59:13Z</dcterms:modified>
</cp:coreProperties>
</file>